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6"/>
  </p:notesMasterIdLst>
  <p:sldIdLst>
    <p:sldId id="283" r:id="rId2"/>
    <p:sldId id="288" r:id="rId3"/>
    <p:sldId id="296" r:id="rId4"/>
    <p:sldId id="295" r:id="rId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Roberts" initials="KR" lastIdx="4" clrIdx="0">
    <p:extLst>
      <p:ext uri="{19B8F6BF-5375-455C-9EA6-DF929625EA0E}">
        <p15:presenceInfo xmlns:p15="http://schemas.microsoft.com/office/powerpoint/2012/main" userId="06f421a078b1e3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BC35E"/>
    <a:srgbClr val="0072BC"/>
    <a:srgbClr val="FFFFFF"/>
    <a:srgbClr val="F2F2F2"/>
    <a:srgbClr val="FEECEF"/>
    <a:srgbClr val="E5CBCB"/>
    <a:srgbClr val="FFCCFF"/>
    <a:srgbClr val="824242"/>
    <a:srgbClr val="58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89474" autoAdjust="0"/>
  </p:normalViewPr>
  <p:slideViewPr>
    <p:cSldViewPr snapToGrid="0">
      <p:cViewPr varScale="1">
        <p:scale>
          <a:sx n="60" d="100"/>
          <a:sy n="60" d="100"/>
        </p:scale>
        <p:origin x="1264" y="36"/>
      </p:cViewPr>
      <p:guideLst/>
    </p:cSldViewPr>
  </p:slideViewPr>
  <p:outlineViewPr>
    <p:cViewPr>
      <p:scale>
        <a:sx n="33" d="100"/>
        <a:sy n="33" d="100"/>
      </p:scale>
      <p:origin x="0" y="-742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CA94AF-481E-49A8-BBE3-A6A358E9D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4F4FB-65D9-4EFC-9DB8-F437687DA0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8A612-5C80-4AF1-913C-43820EAA4EB7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503EBF-01A3-4F8C-B1C8-2AFB4C25F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578004-1A29-4CF4-A167-C873FB6B8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5368B-DF08-4FEA-9EB2-97AD07DA76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3D231-4905-42AE-B505-3C9465E45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8F9F-4BD7-4F26-82F3-4534729A27B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8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48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62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8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A526-A7EC-43F2-A961-AF8EDABDC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0745F-F4BE-4C41-A89D-52BBBAC80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E32E-6ABC-4193-92B1-7057F884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47652" y="8676007"/>
            <a:ext cx="532980" cy="4571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231DF-F1BA-4296-9646-4851D9581A20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400" dirty="0">
                <a:latin typeface="Trebuchet MS" panose="020B0603020202020204" pitchFamily="34" charset="0"/>
              </a:rPr>
              <a:t>  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A12AE9-4234-4248-B928-F0918D267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6D953-F65E-49D8-A096-4530EB1AF20B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1EEF5-D290-40FC-B6CD-99AFE60AD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6" y="6393748"/>
            <a:ext cx="422756" cy="4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9BABC5-EEEC-4244-92B5-CB36BE196DCA}"/>
              </a:ext>
            </a:extLst>
          </p:cNvPr>
          <p:cNvSpPr txBox="1"/>
          <p:nvPr userDrawn="1"/>
        </p:nvSpPr>
        <p:spPr>
          <a:xfrm>
            <a:off x="1109892" y="6420460"/>
            <a:ext cx="12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ACPOHE</a:t>
            </a:r>
          </a:p>
        </p:txBody>
      </p:sp>
    </p:spTree>
    <p:extLst>
      <p:ext uri="{BB962C8B-B14F-4D97-AF65-F5344CB8AC3E}">
        <p14:creationId xmlns:p14="http://schemas.microsoft.com/office/powerpoint/2010/main" val="221364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82C1-A4F9-4627-88BA-185C013A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9AD34-5854-4B87-8CBD-9FA4B3B5E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46CB9-1221-4487-9A91-23C97C7A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8E4D8C-28A9-477B-9A28-844D2EDAE48C}" type="datetimeFigureOut">
              <a:rPr lang="en-GB" smtClean="0"/>
              <a:t>15/03/2022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5CA94-98FF-46A7-872B-5903E9F9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A316-619A-4B6A-9D72-349FF196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66E1B-2E36-40F1-ABAC-9DA1FF2F13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46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FDBA5-25C6-4495-9D25-A015FCDB8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FF799-885E-4FEA-A5A9-E50B9FA08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1877-69C1-4FAA-A524-AC856306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8E4D8C-28A9-477B-9A28-844D2EDAE48C}" type="datetimeFigureOut">
              <a:rPr lang="en-GB" smtClean="0"/>
              <a:t>15/03/2022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93D0-D1F5-4421-829F-81AE536F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403A-E719-4B26-B065-7AA929FE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66E1B-2E36-40F1-ABAC-9DA1FF2F13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2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58D6-A996-4BA9-8723-E1832970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82" y="1172320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2246D-A961-44AF-9BE1-7DDB3B2511A5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34D455-8B9C-4291-A5E7-C968CAF06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81A593-FCF3-4046-9CA0-05E7B5F1B962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5E7E-FF21-4D72-9016-3134F678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1FD1C-79D6-4D94-922A-C08E23E0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D6296-77F2-44B9-954A-C7722F38554E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5349E9-25CA-4211-BA0C-CD94D9C54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40111-A6A7-4AE4-AEF6-B9F220536656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FAAC-5989-46F8-A69D-266EF548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4" y="1080469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BB23-F362-4E2A-B1CA-46DC7B5B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240" y="2424320"/>
            <a:ext cx="5181600" cy="4351338"/>
          </a:xfrm>
        </p:spPr>
        <p:txBody>
          <a:bodyPr/>
          <a:lstStyle>
            <a:lvl1pPr>
              <a:buFont typeface="Calibri" panose="020F0502020204030204" pitchFamily="34" charset="0"/>
              <a:buChar char="-"/>
              <a:defRPr>
                <a:latin typeface="Trebuchet MS" panose="020B0603020202020204" pitchFamily="34" charset="0"/>
              </a:defRPr>
            </a:lvl1pPr>
            <a:lvl2pPr>
              <a:buFont typeface="Calibri" panose="020F0502020204030204" pitchFamily="34" charset="0"/>
              <a:buChar char="-"/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2FDA-C467-4866-BCEC-59B4A29BF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06032"/>
            <a:ext cx="5181600" cy="4351338"/>
          </a:xfrm>
        </p:spPr>
        <p:txBody>
          <a:bodyPr/>
          <a:lstStyle>
            <a:lvl1pPr>
              <a:buFont typeface="Calibri" panose="020F0502020204030204" pitchFamily="34" charset="0"/>
              <a:buChar char="-"/>
              <a:defRPr>
                <a:latin typeface="Trebuchet MS" panose="020B0603020202020204" pitchFamily="34" charset="0"/>
              </a:defRPr>
            </a:lvl1pPr>
            <a:lvl2pPr>
              <a:buFont typeface="Calibri" panose="020F0502020204030204" pitchFamily="34" charset="0"/>
              <a:buChar char="-"/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4A9F9-F428-4736-A553-62A9F56C2F95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48317D-2434-43C5-AE0E-FDCBDE87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0D5962-96B2-4F7E-912F-C1592D099D17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7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9D96-E38B-4690-AAF2-F79905CC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49CE-C8E1-4B83-BA77-9AA3917AB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491E9-BC7B-46B6-BAD8-388CAD708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611E0-83E4-46A7-BCC8-7462B4B32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CEA7B-9916-4F5A-95AD-F00CC49E9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39E76-4AC6-4971-9DED-2E4A1771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8E4D8C-28A9-477B-9A28-844D2EDAE48C}" type="datetimeFigureOut">
              <a:rPr lang="en-GB" smtClean="0"/>
              <a:t>15/03/2022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DA715-2817-479F-9D0F-862DABC7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DC6A5-75AD-4938-8BD7-2365C343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66E1B-2E36-40F1-ABAC-9DA1FF2F132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68B32-DA3C-45E6-9152-AEB8BF518293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3A35F8-3BCC-4F4A-B380-102026610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402CBD-08AA-4929-9F06-ABE577F7EA89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3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0DAD-BF70-4BD0-81E1-E03230F2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5" y="1128176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E21E5-2366-4221-8CDA-F8B75D382611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0354AD-BAD5-47FA-A353-30FEB3C73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2219E3-68B0-493B-9023-3A5F4A5D9D80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6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1789DE-437E-4612-AFB5-2A88D0CB5295}"/>
              </a:ext>
            </a:extLst>
          </p:cNvPr>
          <p:cNvSpPr/>
          <p:nvPr userDrawn="1"/>
        </p:nvSpPr>
        <p:spPr>
          <a:xfrm>
            <a:off x="0" y="0"/>
            <a:ext cx="9746166" cy="104389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27BC0E-26D8-4090-B81B-C627A2867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66" y="0"/>
            <a:ext cx="2445834" cy="10438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4E0E8B-DB2C-4FAF-BC97-FDCB89C5A7C4}"/>
              </a:ext>
            </a:extLst>
          </p:cNvPr>
          <p:cNvCxnSpPr/>
          <p:nvPr userDrawn="1"/>
        </p:nvCxnSpPr>
        <p:spPr>
          <a:xfrm>
            <a:off x="0" y="1062180"/>
            <a:ext cx="12192000" cy="0"/>
          </a:xfrm>
          <a:prstGeom prst="line">
            <a:avLst/>
          </a:prstGeom>
          <a:ln w="44450">
            <a:solidFill>
              <a:srgbClr val="FB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E2CA-19C6-4A25-B01B-8CBFD0E4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3103-DD7D-48B7-A65F-636B7776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770EB-2DFD-466C-8803-969B7EDF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67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4512-BBE1-4FA4-84DB-E978F28C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D197D-40FA-43F4-A8C6-FEFD1E6C1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47825-9399-42C0-982A-88F5B4EF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B95F-D440-440C-A6E9-5DE997F4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8E4D8C-28A9-477B-9A28-844D2EDAE48C}" type="datetimeFigureOut">
              <a:rPr lang="en-GB" smtClean="0"/>
              <a:t>15/03/2022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ED7AA-6CE6-44BD-A293-2957CC32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8411C-1A24-4563-8F08-4309A73F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66E1B-2E36-40F1-ABAC-9DA1FF2F13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94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6A45C-A91F-42CB-81F0-15E65E2D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E83C3-89D8-473B-B524-A2CD4EBB1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7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healthatwork.co.uk/" TargetMode="External"/><Relationship Id="rId3" Type="http://schemas.openxmlformats.org/officeDocument/2006/relationships/hyperlink" Target="https://www.yourcovidrecovery.nhs.uk/your-road-to-recovery/returning-to-work/" TargetMode="External"/><Relationship Id="rId7" Type="http://schemas.openxmlformats.org/officeDocument/2006/relationships/hyperlink" Target="https://www.cipd.co.uk/knowledge/coronavirus/returning-workpla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rassociationuk.com/return-to-work-after-covid/" TargetMode="External"/><Relationship Id="rId5" Type="http://schemas.openxmlformats.org/officeDocument/2006/relationships/hyperlink" Target="https://www.som.org.uk/covid-19-return-work-guide-recovering-workers" TargetMode="External"/><Relationship Id="rId10" Type="http://schemas.openxmlformats.org/officeDocument/2006/relationships/hyperlink" Target="https://acpohe.csp.org.uk/system/files/documents/2020-10/ACPOHE%20Recovering%20From%20COVID-19_%20RTW%20Guidance_0.pdf" TargetMode="External"/><Relationship Id="rId4" Type="http://schemas.openxmlformats.org/officeDocument/2006/relationships/hyperlink" Target="https://www.som.org.uk/work-and-health" TargetMode="External"/><Relationship Id="rId9" Type="http://schemas.openxmlformats.org/officeDocument/2006/relationships/hyperlink" Target="https://www.mind.org.uk/workplace/coronavirus-and-wor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m.ac.uk/wp-content/uploads/longCOVID_guidance_managers_04_small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som.org.uk/sites/som.org.uk/files/COVID-19_return_to_work_guide_for_manager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rassociationuk.com/return-to-work-after-covid/" TargetMode="External"/><Relationship Id="rId5" Type="http://schemas.openxmlformats.org/officeDocument/2006/relationships/hyperlink" Target="https://www.eapa.org.uk/" TargetMode="External"/><Relationship Id="rId4" Type="http://schemas.openxmlformats.org/officeDocument/2006/relationships/hyperlink" Target="https://www.youtube.com/playlist?list=PLfPD5ilcfEbit6R2OgezYD9YeNvnniSyb" TargetMode="External"/><Relationship Id="rId9" Type="http://schemas.openxmlformats.org/officeDocument/2006/relationships/hyperlink" Target="https://www.longcovid.org/resources/employ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om.ac.uk/wp-content/uploads/longCOVID_guidance_04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ngcovid.physio/podcast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YlBMLIvf4T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il.srft.nhs.uk/owa/redir.aspx?C=hZdr4WYc55_FU5JSwJ0TamqXb1vOH3q80OQHFe0FUiY9WmgGwQTZCA..&amp;URL=http://smtp2.srft.nhs.uk:32224/?dmVyPTEuMDAxJiYxMGVlODA0OWZhZGRlYTQzNz02MDgwMUEwM180MDgxOV83NzU0XzEmJjRmZTM3ZTExNmY2MzFkYz0xMjIyJiZ1cmw9aHR0cHMlM0ElMkYlMkZ5b3V0dSUyRWJlJTJGSk5VQm1XSmdGbXM%3d" TargetMode="External"/><Relationship Id="rId5" Type="http://schemas.openxmlformats.org/officeDocument/2006/relationships/hyperlink" Target="https://mail.srft.nhs.uk/owa/redir.aspx?C=Vk4A-CXCyJp3b5efpWwEKNbW1yaJnXSwJuC2sTKwcaI9WmgGwQTZCA..&amp;URL=http://smtp2.srft.nhs.uk:32224/?dmVyPTEuMDAxJiYxMGVlODA0OWZhZGRlYTQzNz02MDgwMUEwM180MDgxOV83NzU0XzEmJjRmZTM3ZTExNmY2MzFkYz0xMjIyJiZ1cmw9aHR0cHMlM0ElMkYlMkZ5b3V0dSUyRWJlJTJGMjlLY3hISmI0cVU%3d" TargetMode="External"/><Relationship Id="rId4" Type="http://schemas.openxmlformats.org/officeDocument/2006/relationships/hyperlink" Target="https://mail.srft.nhs.uk/owa/redir.aspx?C=eZ_Hn0yT-K3gIZIB-updNwBrWilkg2KzsruKYt1j3J09WmgGwQTZCA..&amp;URL=http://smtp2.srft.nhs.uk:32224/?dmVyPTEuMDAxJiYxMGVlODA0OWZhZGRlYTQzNz02MDgwMUEwM180MDgxOV83NzU0XzEmJjRmZTM3ZTExNmY2MzFkYz0xMjIyJiZ1cmw9aHR0cHMlM0ElMkYlMkZ5b3V0dSUyRWJlJTJGM2ZIZUxiRG80MFU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13D4-70EC-4BEA-9B67-4D2D7214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99" y="0"/>
            <a:ext cx="5842992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Resources: For employees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C6DB1-860C-4B29-894F-7DC7728DB41B}"/>
              </a:ext>
            </a:extLst>
          </p:cNvPr>
          <p:cNvSpPr txBox="1"/>
          <p:nvPr/>
        </p:nvSpPr>
        <p:spPr>
          <a:xfrm>
            <a:off x="576199" y="1459518"/>
            <a:ext cx="1069455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Your Covid Recovery </a:t>
            </a:r>
            <a:r>
              <a:rPr lang="en-GB" sz="2000" dirty="0">
                <a:latin typeface="Arial"/>
                <a:cs typeface="Arial"/>
                <a:hlinkClick r:id="rId3"/>
              </a:rPr>
              <a:t>https://www.yourcovidrecovery.nhs.uk/your-road-to-recovery/returning-to-work/</a:t>
            </a:r>
            <a:endParaRPr lang="en-GB" sz="2000" dirty="0">
              <a:latin typeface="Arial"/>
              <a:cs typeface="Arial"/>
            </a:endParaRPr>
          </a:p>
          <a:p>
            <a:endParaRPr lang="en-US" sz="2000" dirty="0"/>
          </a:p>
          <a:p>
            <a:r>
              <a:rPr lang="en-GB" sz="2000" b="1" dirty="0">
                <a:latin typeface="Arial"/>
                <a:cs typeface="Arial"/>
              </a:rPr>
              <a:t>The Society of Occupational Medicine </a:t>
            </a:r>
            <a:r>
              <a:rPr lang="en-GB" sz="2000" dirty="0">
                <a:latin typeface="Arial"/>
                <a:cs typeface="Arial"/>
                <a:hlinkClick r:id="rId4"/>
              </a:rPr>
              <a:t>https://www.som.org.uk/work-and-health</a:t>
            </a:r>
            <a:r>
              <a:rPr lang="en-GB" sz="2000" dirty="0">
                <a:latin typeface="Arial"/>
                <a:cs typeface="Arial"/>
              </a:rPr>
              <a:t> and </a:t>
            </a:r>
            <a:r>
              <a:rPr lang="en-US" sz="2000" dirty="0">
                <a:latin typeface="Arial"/>
                <a:cs typeface="Arial"/>
                <a:hlinkClick r:id="rId5"/>
              </a:rPr>
              <a:t>https://www.som.org.uk/covid-19-return-work-guide-recovering-workers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GB" sz="2000" b="1" dirty="0">
                <a:latin typeface="Arial"/>
                <a:cs typeface="Arial"/>
              </a:rPr>
              <a:t>Vocational Rehabilitation Association - </a:t>
            </a:r>
            <a:r>
              <a:rPr lang="en-GB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Work after COVID - Support for individuals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Return To Work after COVID – Support for Individuals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/>
                <a:cs typeface="Arial"/>
              </a:rPr>
              <a:t>Chartered Institute of Personnel and Development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>
                <a:latin typeface="Arial"/>
                <a:cs typeface="Arial"/>
                <a:hlinkClick r:id="rId7"/>
              </a:rPr>
              <a:t>Returning to the workplace | CIPD</a:t>
            </a:r>
            <a:endParaRPr lang="en-US" sz="2000" dirty="0">
              <a:latin typeface="Arial"/>
              <a:cs typeface="Arial"/>
            </a:endParaRPr>
          </a:p>
          <a:p>
            <a:endParaRPr lang="en-GB" sz="2000" dirty="0">
              <a:latin typeface="Arial"/>
              <a:cs typeface="Arial"/>
            </a:endParaRPr>
          </a:p>
          <a:p>
            <a:r>
              <a:rPr lang="en-GB" sz="2000" b="1" dirty="0">
                <a:latin typeface="Arial"/>
                <a:cs typeface="Arial"/>
              </a:rPr>
              <a:t>NHS Health at Work </a:t>
            </a:r>
            <a:r>
              <a:rPr lang="en-GB" sz="2000" dirty="0">
                <a:latin typeface="Arial"/>
                <a:cs typeface="Arial"/>
                <a:hlinkClick r:id="rId8"/>
              </a:rPr>
              <a:t>https://www.nhshealthatwork.co.uk</a:t>
            </a:r>
            <a:endParaRPr lang="en-GB" sz="2000" dirty="0">
              <a:latin typeface="Arial"/>
              <a:cs typeface="Arial"/>
            </a:endParaRPr>
          </a:p>
          <a:p>
            <a:endParaRPr lang="en-GB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MIND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>
                <a:latin typeface="Arial"/>
                <a:cs typeface="Arial"/>
                <a:hlinkClick r:id="rId9"/>
              </a:rPr>
              <a:t>Coronavirus and work | Mind, the mental health charity - help for mental 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ACPOHE: </a:t>
            </a:r>
            <a:r>
              <a:rPr lang="en-GB" sz="2000" dirty="0">
                <a:hlinkClick r:id="rId10"/>
              </a:rPr>
              <a:t>ACPOHE Recovering From COVID-19_ RTW Guidance_0.pdf (csp.org.uk)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16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8AB541-EA93-4597-A54B-0A073162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408148"/>
            <a:ext cx="3552825" cy="809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413D4-70EC-4BEA-9B67-4D2D7214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02" y="44125"/>
            <a:ext cx="8968258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Resources: For Employers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D5D709A-69EE-4566-87A9-A37C7FDAB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02216"/>
              </p:ext>
            </p:extLst>
          </p:nvPr>
        </p:nvGraphicFramePr>
        <p:xfrm>
          <a:off x="212651" y="1187125"/>
          <a:ext cx="11791507" cy="558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097">
                  <a:extLst>
                    <a:ext uri="{9D8B030D-6E8A-4147-A177-3AD203B41FA5}">
                      <a16:colId xmlns:a16="http://schemas.microsoft.com/office/drawing/2014/main" val="14909978"/>
                    </a:ext>
                  </a:extLst>
                </a:gridCol>
                <a:gridCol w="4037072">
                  <a:extLst>
                    <a:ext uri="{9D8B030D-6E8A-4147-A177-3AD203B41FA5}">
                      <a16:colId xmlns:a16="http://schemas.microsoft.com/office/drawing/2014/main" val="339561378"/>
                    </a:ext>
                  </a:extLst>
                </a:gridCol>
                <a:gridCol w="2947338">
                  <a:extLst>
                    <a:ext uri="{9D8B030D-6E8A-4147-A177-3AD203B41FA5}">
                      <a16:colId xmlns:a16="http://schemas.microsoft.com/office/drawing/2014/main" val="923644269"/>
                    </a:ext>
                  </a:extLst>
                </a:gridCol>
              </a:tblGrid>
              <a:tr h="29654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</a:t>
                      </a: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Author/Organisation</a:t>
                      </a: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50954"/>
                  </a:ext>
                </a:extLst>
              </a:tr>
              <a:tr h="59573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Teaching videos on guidance for return to work with ongoing COVID-19 symptoms 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Returning to work with ongoing COVID-19 symptoms: Guidance for employee and managers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Hospitals of Derby and Burton NHS Foundation Trust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6520946"/>
                  </a:ext>
                </a:extLst>
              </a:tr>
              <a:tr h="856654">
                <a:tc>
                  <a:txBody>
                    <a:bodyPr/>
                    <a:lstStyle/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Employee Assistance Programme Association: Advice for employers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Advice for employers including a list of providers for workplaces with no access to EAP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3735803"/>
                  </a:ext>
                </a:extLst>
              </a:tr>
              <a:tr h="705473">
                <a:tc>
                  <a:txBody>
                    <a:bodyPr/>
                    <a:lstStyle/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Vocational Rehabilitation Association – Advice for employers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Advice for employers including a list of practitioners for workplaces with no access to OH departments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429004"/>
                  </a:ext>
                </a:extLst>
              </a:tr>
              <a:tr h="705473">
                <a:tc>
                  <a:txBody>
                    <a:bodyPr/>
                    <a:lstStyle/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https://www.som.org.uk/sites/som.org.uk/files/COVID-19_return_to_work_guide_for_managers.pdf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 to Work Guide for Managers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Society of Occupational Medicine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9260589"/>
                  </a:ext>
                </a:extLst>
              </a:tr>
              <a:tr h="705473">
                <a:tc>
                  <a:txBody>
                    <a:bodyPr/>
                    <a:lstStyle/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https://www.fom.ac.uk/wp-content/uploads/longCOVID_guidance_managers_04_small.pdf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Guidance for Managers and Employers on facilitating return to work of employees with Long Covid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Occupational Medicine of the Royal College of Physicians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3036635"/>
                  </a:ext>
                </a:extLst>
              </a:tr>
              <a:tr h="705473">
                <a:tc>
                  <a:txBody>
                    <a:bodyPr/>
                    <a:lstStyle/>
                    <a:p>
                      <a:pPr marL="0" marR="0" lvl="0" indent="0" algn="l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https://www.longcovid.org/resources/employers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 support and campaigning in the UK for recognition, rehabilitation and research into treatments since May 2020. 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</a:t>
                      </a:r>
                      <a:r>
                        <a:rPr 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Covid.Org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683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9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13D4-70EC-4BEA-9B67-4D2D7214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51438"/>
            <a:ext cx="10704868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Resources: for Healthcare Professionals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691BD-D2C7-4EE0-84B6-CCF0BF041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17785" r="26375" b="5179"/>
          <a:stretch/>
        </p:blipFill>
        <p:spPr>
          <a:xfrm>
            <a:off x="89600" y="1149073"/>
            <a:ext cx="8448343" cy="5637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E3142-B276-48BF-9966-027A354E4D9E}"/>
              </a:ext>
            </a:extLst>
          </p:cNvPr>
          <p:cNvSpPr txBox="1"/>
          <p:nvPr/>
        </p:nvSpPr>
        <p:spPr>
          <a:xfrm>
            <a:off x="8655499" y="3038419"/>
            <a:ext cx="336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FOM - Guidance for Healthcare Professionals on Return to Work for Patients with Long Covid </a:t>
            </a:r>
            <a:r>
              <a:rPr lang="en-GB" dirty="0">
                <a:hlinkClick r:id="rId4"/>
              </a:rPr>
              <a:t>longCOVID_guidance_03 (fom.ac.uk)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5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8AB541-EA93-4597-A54B-0A073162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408148"/>
            <a:ext cx="3552825" cy="809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413D4-70EC-4BEA-9B67-4D2D7214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254" y="44125"/>
            <a:ext cx="8679506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Podcasts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FC556-E890-42B1-B635-C831778C92D2}"/>
              </a:ext>
            </a:extLst>
          </p:cNvPr>
          <p:cNvSpPr txBox="1"/>
          <p:nvPr/>
        </p:nvSpPr>
        <p:spPr>
          <a:xfrm>
            <a:off x="873303" y="1478626"/>
            <a:ext cx="94711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Calibri" panose="020F0502020204030204" pitchFamily="34" charset="0"/>
              <a:buChar char="-"/>
            </a:pPr>
            <a:r>
              <a:rPr lang="en-US" sz="2400" b="1" dirty="0"/>
              <a:t>Managing Covid related symptoms during sickness absence:</a:t>
            </a:r>
            <a:br>
              <a:rPr lang="en-US" sz="2400" b="1" dirty="0"/>
            </a:br>
            <a:r>
              <a:rPr lang="en-US" sz="2400" dirty="0">
                <a:hlinkClick r:id="rId4"/>
              </a:rPr>
              <a:t>https://youtu.be/3fHeLbDo40U</a:t>
            </a:r>
            <a:r>
              <a:rPr lang="en-US" sz="2400" dirty="0"/>
              <a:t> </a:t>
            </a:r>
          </a:p>
          <a:p>
            <a:pPr marL="285750" indent="-285750">
              <a:spcAft>
                <a:spcPts val="1800"/>
              </a:spcAft>
              <a:buFont typeface="Calibri" panose="020F0502020204030204" pitchFamily="34" charset="0"/>
              <a:buChar char="-"/>
            </a:pPr>
            <a:r>
              <a:rPr lang="en-US" sz="2400" b="1" dirty="0"/>
              <a:t>Return to work rehabilitation: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https://youtu.be/29KcxHJb4qU</a:t>
            </a:r>
            <a:r>
              <a:rPr lang="en-US" sz="2400" dirty="0"/>
              <a:t> </a:t>
            </a:r>
          </a:p>
          <a:p>
            <a:pPr marL="285750" indent="-285750">
              <a:spcAft>
                <a:spcPts val="1800"/>
              </a:spcAft>
              <a:buFont typeface="Calibri" panose="020F0502020204030204" pitchFamily="34" charset="0"/>
              <a:buChar char="-"/>
            </a:pPr>
            <a:r>
              <a:rPr lang="en-US" sz="2400" b="1" dirty="0"/>
              <a:t>Managing ongoing covid related symptoms in the workplace:</a:t>
            </a:r>
            <a:br>
              <a:rPr lang="en-US" sz="2400" b="1" dirty="0"/>
            </a:br>
            <a:r>
              <a:rPr lang="en-US" sz="2400" dirty="0">
                <a:hlinkClick r:id="rId6"/>
              </a:rPr>
              <a:t>https://youtu.be/JNUBmWJgFms</a:t>
            </a:r>
            <a:r>
              <a:rPr lang="en-US" sz="2400" dirty="0"/>
              <a:t> </a:t>
            </a:r>
          </a:p>
          <a:p>
            <a:pPr marL="285750" indent="-285750">
              <a:spcAft>
                <a:spcPts val="1800"/>
              </a:spcAft>
              <a:buFont typeface="Calibri" panose="020F0502020204030204" pitchFamily="34" charset="0"/>
              <a:buChar char="-"/>
            </a:pPr>
            <a:r>
              <a:rPr lang="en-US" sz="2400" b="1" dirty="0"/>
              <a:t>AHP Leader:  Vocational Rehabilitation and Return to Work Planning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>
                <a:hlinkClick r:id="rId7"/>
              </a:rPr>
              <a:t>https://www.youtube.com/watch?v=YlBMLIvf4Tc</a:t>
            </a:r>
            <a:r>
              <a:rPr lang="en-US" sz="2400" dirty="0"/>
              <a:t> </a:t>
            </a:r>
          </a:p>
          <a:p>
            <a:pPr marL="285750" indent="-285750">
              <a:spcAft>
                <a:spcPts val="1800"/>
              </a:spcAft>
              <a:buFont typeface="Calibri" panose="020F0502020204030204" pitchFamily="34" charset="0"/>
              <a:buChar char="-"/>
            </a:pPr>
            <a:r>
              <a:rPr lang="en-US" sz="2400" b="1" dirty="0"/>
              <a:t>Return to Work Podcast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>
                <a:hlinkClick r:id="rId8"/>
              </a:rPr>
              <a:t>https://longcovid.physio/podcast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5407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482</Words>
  <Application>Microsoft Office PowerPoint</Application>
  <PresentationFormat>Widescreen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1_Office Theme</vt:lpstr>
      <vt:lpstr>Resources: For employees</vt:lpstr>
      <vt:lpstr>Resources: For Employers</vt:lpstr>
      <vt:lpstr>Resources: for Healthcare Professionals</vt:lpstr>
      <vt:lpstr>Podcasts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Roberts</dc:creator>
  <cp:lastModifiedBy>Paul Shawcross</cp:lastModifiedBy>
  <cp:revision>230</cp:revision>
  <dcterms:created xsi:type="dcterms:W3CDTF">2020-08-21T18:48:35Z</dcterms:created>
  <dcterms:modified xsi:type="dcterms:W3CDTF">2022-03-15T17:27:57Z</dcterms:modified>
</cp:coreProperties>
</file>